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69" r:id="rId19"/>
  </p:sldIdLst>
  <p:sldSz cx="9144000" cy="5143500" type="screen16x9"/>
  <p:notesSz cx="6858000" cy="9144000"/>
  <p:embeddedFontLst>
    <p:embeddedFont>
      <p:font typeface="Old Standard TT" panose="020B0604020202020204" charset="0"/>
      <p:regular r:id="rId21"/>
      <p:bold r:id="rId22"/>
      <p:italic r:id="rId23"/>
    </p:embeddedFont>
    <p:embeddedFont>
      <p:font typeface="Playfair Display"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c647be06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c647be06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5c38f2a38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5c38f2a38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5c647be06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5c647be06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c38f2a38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5c38f2a38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5c38f2a38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5c38f2a38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79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5c38f2a38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5c38f2a38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5c38f2a38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5c38f2a38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5c38f2a38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5c38f2a38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5c38f2a38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5c38f2a38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5c38f2a38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5c38f2a38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5c38f2a38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5c38f2a38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c38f2a38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5c38f2a38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5c38f2a38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5c38f2a38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5c38f2a38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5c38f2a38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a:blip r:embed="rId5">
            <a:alphaModFix/>
          </a:blip>
          <a:stretch>
            <a:fillRect/>
          </a:stretch>
        </p:blipFill>
        <p:spPr>
          <a:xfrm>
            <a:off x="118450" y="320225"/>
            <a:ext cx="5171724" cy="2909950"/>
          </a:xfrm>
          <a:prstGeom prst="rect">
            <a:avLst/>
          </a:prstGeom>
          <a:noFill/>
          <a:ln>
            <a:noFill/>
          </a:ln>
        </p:spPr>
      </p:pic>
      <p:sp>
        <p:nvSpPr>
          <p:cNvPr id="60" name="Google Shape;60;p13"/>
          <p:cNvSpPr txBox="1">
            <a:spLocks noGrp="1"/>
          </p:cNvSpPr>
          <p:nvPr>
            <p:ph type="ctrTitle"/>
          </p:nvPr>
        </p:nvSpPr>
        <p:spPr>
          <a:xfrm>
            <a:off x="1535850" y="1734950"/>
            <a:ext cx="7507800" cy="1891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00"/>
              <a:t>Unintended Consequence for Emerging Technology:</a:t>
            </a:r>
            <a:endParaRPr sz="3700"/>
          </a:p>
          <a:p>
            <a:pPr marL="0" lvl="0" indent="0" algn="ctr" rtl="0">
              <a:spcBef>
                <a:spcPts val="0"/>
              </a:spcBef>
              <a:spcAft>
                <a:spcPts val="0"/>
              </a:spcAft>
              <a:buNone/>
            </a:pPr>
            <a:r>
              <a:rPr lang="en" sz="3700"/>
              <a:t> Data Privacy</a:t>
            </a:r>
            <a:endParaRPr sz="3700"/>
          </a:p>
        </p:txBody>
      </p:sp>
      <p:sp>
        <p:nvSpPr>
          <p:cNvPr id="61" name="Google Shape;61;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a:t>By. Breighel Buggs</a:t>
            </a:r>
            <a:endParaRPr/>
          </a:p>
        </p:txBody>
      </p:sp>
      <p:pic>
        <p:nvPicPr>
          <p:cNvPr id="2" name="Recorded Sound">
            <a:hlinkClick r:id="" action="ppaction://media"/>
            <a:extLst>
              <a:ext uri="{FF2B5EF4-FFF2-40B4-BE49-F238E27FC236}">
                <a16:creationId xmlns:a16="http://schemas.microsoft.com/office/drawing/2014/main" id="{FA9F52BA-262F-4203-8265-8AF7A0C0E15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450" y="462007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body" idx="1"/>
          </p:nvPr>
        </p:nvSpPr>
        <p:spPr>
          <a:xfrm>
            <a:off x="0" y="0"/>
            <a:ext cx="4311600" cy="4749900"/>
          </a:xfrm>
          <a:prstGeom prst="rect">
            <a:avLst/>
          </a:prstGeom>
          <a:solidFill>
            <a:srgbClr val="B4A7D6"/>
          </a:solidFill>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000" b="1" dirty="0">
                <a:latin typeface="Playfair Display"/>
                <a:ea typeface="Playfair Display"/>
                <a:cs typeface="Playfair Display"/>
                <a:sym typeface="Playfair Display"/>
              </a:rPr>
              <a:t>Data Privacy </a:t>
            </a: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r>
              <a:rPr lang="en" sz="3000" b="1" dirty="0">
                <a:latin typeface="Playfair Display"/>
                <a:ea typeface="Playfair Display"/>
                <a:cs typeface="Playfair Display"/>
                <a:sym typeface="Playfair Display"/>
              </a:rPr>
              <a:t>Solution:</a:t>
            </a:r>
          </a:p>
          <a:p>
            <a:pPr marL="0" lvl="0" indent="0" algn="ctr" rtl="0">
              <a:lnSpc>
                <a:spcPct val="100000"/>
              </a:lnSpc>
              <a:spcBef>
                <a:spcPts val="0"/>
              </a:spcBef>
              <a:spcAft>
                <a:spcPts val="0"/>
              </a:spcAft>
              <a:buNone/>
            </a:pPr>
            <a:br>
              <a:rPr lang="en-US" sz="2000" b="0" dirty="0">
                <a:effectLst/>
              </a:rPr>
            </a:br>
            <a:r>
              <a:rPr lang="en-US" sz="2000" b="1" i="0" u="none" strike="noStrike" dirty="0">
                <a:solidFill>
                  <a:srgbClr val="000000"/>
                </a:solidFill>
                <a:effectLst/>
                <a:latin typeface="Playfair Display" panose="00000500000000000000" pitchFamily="2" charset="0"/>
              </a:rPr>
              <a:t>The most significant and successful privacy protection technology is undoubtedly encryption.</a:t>
            </a:r>
            <a:br>
              <a:rPr lang="en-US" sz="4000" dirty="0"/>
            </a:br>
            <a:endParaRPr sz="3800" b="1" dirty="0">
              <a:latin typeface="Playfair Display"/>
              <a:ea typeface="Playfair Display"/>
              <a:cs typeface="Playfair Display"/>
              <a:sym typeface="Playfair Display"/>
            </a:endParaRPr>
          </a:p>
        </p:txBody>
      </p:sp>
      <p:sp>
        <p:nvSpPr>
          <p:cNvPr id="123" name="Google Shape;123;p22"/>
          <p:cNvSpPr txBox="1">
            <a:spLocks noGrp="1"/>
          </p:cNvSpPr>
          <p:nvPr>
            <p:ph type="body" idx="2"/>
          </p:nvPr>
        </p:nvSpPr>
        <p:spPr>
          <a:xfrm>
            <a:off x="4832400" y="393600"/>
            <a:ext cx="4311600" cy="4749900"/>
          </a:xfrm>
          <a:prstGeom prst="rect">
            <a:avLst/>
          </a:prstGeom>
          <a:solidFill>
            <a:schemeClr val="lt2"/>
          </a:solidFill>
        </p:spPr>
        <p:txBody>
          <a:bodyPr spcFirstLastPara="1" wrap="square" lIns="91425" tIns="91425" rIns="91425" bIns="91425" anchor="t" anchorCtr="0">
            <a:normAutofit fontScale="70000" lnSpcReduction="20000"/>
          </a:bodyPr>
          <a:lstStyle/>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000" b="1" dirty="0">
              <a:latin typeface="Playfair Display"/>
              <a:ea typeface="Playfair Display"/>
              <a:cs typeface="Playfair Display"/>
              <a:sym typeface="Playfair Display"/>
            </a:endParaRPr>
          </a:p>
          <a:p>
            <a:pPr marL="139700" indent="0" algn="ctr" rtl="0">
              <a:spcBef>
                <a:spcPts val="0"/>
              </a:spcBef>
              <a:spcAft>
                <a:spcPts val="0"/>
              </a:spcAft>
              <a:buNone/>
            </a:pPr>
            <a:br>
              <a:rPr lang="en-US" sz="2700" b="0" dirty="0">
                <a:effectLst/>
              </a:rPr>
            </a:br>
            <a:r>
              <a:rPr lang="en-US" sz="2700" b="1" i="0" u="none" strike="noStrike" dirty="0">
                <a:solidFill>
                  <a:srgbClr val="000000"/>
                </a:solidFill>
                <a:effectLst/>
                <a:latin typeface="Playfair Display" panose="00000500000000000000" pitchFamily="2" charset="0"/>
              </a:rPr>
              <a:t>Everyone but the person who has the key needed to decrypt the data is unable to read anything that has been encrypted.</a:t>
            </a:r>
            <a:endParaRPr lang="en-US" sz="2700" b="0" dirty="0">
              <a:effectLst/>
            </a:endParaRPr>
          </a:p>
          <a:p>
            <a:pPr marL="139700" indent="0">
              <a:buNone/>
            </a:pPr>
            <a:endParaRPr sz="396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p:txBody>
      </p:sp>
      <p:pic>
        <p:nvPicPr>
          <p:cNvPr id="124" name="Google Shape;124;p22"/>
          <p:cNvPicPr preferRelativeResize="0"/>
          <p:nvPr/>
        </p:nvPicPr>
        <p:blipFill>
          <a:blip r:embed="rId5">
            <a:alphaModFix/>
          </a:blip>
          <a:stretch>
            <a:fillRect/>
          </a:stretch>
        </p:blipFill>
        <p:spPr>
          <a:xfrm>
            <a:off x="5005725" y="0"/>
            <a:ext cx="4138275" cy="2405575"/>
          </a:xfrm>
          <a:prstGeom prst="rect">
            <a:avLst/>
          </a:prstGeom>
          <a:noFill/>
          <a:ln>
            <a:noFill/>
          </a:ln>
        </p:spPr>
      </p:pic>
      <p:pic>
        <p:nvPicPr>
          <p:cNvPr id="125" name="Google Shape;125;p22"/>
          <p:cNvPicPr preferRelativeResize="0"/>
          <p:nvPr/>
        </p:nvPicPr>
        <p:blipFill>
          <a:blip r:embed="rId6">
            <a:alphaModFix/>
          </a:blip>
          <a:stretch>
            <a:fillRect/>
          </a:stretch>
        </p:blipFill>
        <p:spPr>
          <a:xfrm>
            <a:off x="0" y="2751200"/>
            <a:ext cx="4052950" cy="2392300"/>
          </a:xfrm>
          <a:prstGeom prst="rect">
            <a:avLst/>
          </a:prstGeom>
          <a:noFill/>
          <a:ln>
            <a:noFill/>
          </a:ln>
        </p:spPr>
      </p:pic>
      <p:pic>
        <p:nvPicPr>
          <p:cNvPr id="2" name="Recorded Sound">
            <a:hlinkClick r:id="" action="ppaction://media"/>
            <a:extLst>
              <a:ext uri="{FF2B5EF4-FFF2-40B4-BE49-F238E27FC236}">
                <a16:creationId xmlns:a16="http://schemas.microsoft.com/office/drawing/2014/main" id="{4CCB69F0-0DA8-4106-836B-673B1771A0E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8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25" y="0"/>
            <a:ext cx="4209300" cy="4996575"/>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4000" dirty="0"/>
              <a:t>Data Privacy</a:t>
            </a:r>
            <a:endParaRPr sz="4000" dirty="0"/>
          </a:p>
          <a:p>
            <a:pPr marL="0" lvl="0" indent="0" algn="l" rtl="0">
              <a:spcBef>
                <a:spcPts val="0"/>
              </a:spcBef>
              <a:spcAft>
                <a:spcPts val="0"/>
              </a:spcAft>
              <a:buNone/>
            </a:pPr>
            <a:r>
              <a:rPr lang="en" sz="4000" dirty="0"/>
              <a:t>Solution:</a:t>
            </a:r>
            <a:endParaRPr sz="4000" dirty="0"/>
          </a:p>
          <a:p>
            <a:pPr marL="0" lvl="0" indent="0" algn="l" rtl="0">
              <a:spcBef>
                <a:spcPts val="0"/>
              </a:spcBef>
              <a:spcAft>
                <a:spcPts val="0"/>
              </a:spcAft>
              <a:buNone/>
            </a:pPr>
            <a:r>
              <a:rPr lang="en-US" sz="2000" b="1" i="0" u="none" strike="noStrike" dirty="0">
                <a:solidFill>
                  <a:srgbClr val="000000"/>
                </a:solidFill>
                <a:effectLst/>
                <a:latin typeface="Playfair Display" panose="00000500000000000000" pitchFamily="2" charset="0"/>
              </a:rPr>
              <a:t>Ad blockers and regulating app access are two methods to lessen data privacy leaks.</a:t>
            </a:r>
            <a:endParaRPr sz="2000" b="1" dirty="0">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endParaRPr sz="4600" dirty="0"/>
          </a:p>
        </p:txBody>
      </p:sp>
      <p:pic>
        <p:nvPicPr>
          <p:cNvPr id="131" name="Google Shape;131;p23"/>
          <p:cNvPicPr preferRelativeResize="0"/>
          <p:nvPr/>
        </p:nvPicPr>
        <p:blipFill>
          <a:blip r:embed="rId5">
            <a:alphaModFix/>
          </a:blip>
          <a:stretch>
            <a:fillRect/>
          </a:stretch>
        </p:blipFill>
        <p:spPr>
          <a:xfrm>
            <a:off x="2300704" y="3118032"/>
            <a:ext cx="2652985" cy="1992118"/>
          </a:xfrm>
          <a:prstGeom prst="rect">
            <a:avLst/>
          </a:prstGeom>
          <a:noFill/>
          <a:ln>
            <a:noFill/>
          </a:ln>
        </p:spPr>
      </p:pic>
      <p:pic>
        <p:nvPicPr>
          <p:cNvPr id="132" name="Google Shape;132;p23"/>
          <p:cNvPicPr preferRelativeResize="0"/>
          <p:nvPr/>
        </p:nvPicPr>
        <p:blipFill>
          <a:blip r:embed="rId6">
            <a:alphaModFix/>
          </a:blip>
          <a:stretch>
            <a:fillRect/>
          </a:stretch>
        </p:blipFill>
        <p:spPr>
          <a:xfrm>
            <a:off x="5019950" y="33325"/>
            <a:ext cx="3981850" cy="5076825"/>
          </a:xfrm>
          <a:prstGeom prst="rect">
            <a:avLst/>
          </a:prstGeom>
          <a:noFill/>
          <a:ln>
            <a:noFill/>
          </a:ln>
        </p:spPr>
      </p:pic>
      <p:pic>
        <p:nvPicPr>
          <p:cNvPr id="2" name="Recorded Sound">
            <a:hlinkClick r:id="" action="ppaction://media"/>
            <a:extLst>
              <a:ext uri="{FF2B5EF4-FFF2-40B4-BE49-F238E27FC236}">
                <a16:creationId xmlns:a16="http://schemas.microsoft.com/office/drawing/2014/main" id="{876C3729-E6B2-478A-B29E-3284F60DF07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23685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4"/>
          <p:cNvPicPr preferRelativeResize="0"/>
          <p:nvPr/>
        </p:nvPicPr>
        <p:blipFill>
          <a:blip r:embed="rId5">
            <a:alphaModFix/>
          </a:blip>
          <a:stretch>
            <a:fillRect/>
          </a:stretch>
        </p:blipFill>
        <p:spPr>
          <a:xfrm>
            <a:off x="4465350" y="0"/>
            <a:ext cx="4678650" cy="5143500"/>
          </a:xfrm>
          <a:prstGeom prst="rect">
            <a:avLst/>
          </a:prstGeom>
          <a:noFill/>
          <a:ln>
            <a:noFill/>
          </a:ln>
        </p:spPr>
      </p:pic>
      <p:sp>
        <p:nvSpPr>
          <p:cNvPr id="138" name="Google Shape;138;p24"/>
          <p:cNvSpPr txBox="1">
            <a:spLocks noGrp="1"/>
          </p:cNvSpPr>
          <p:nvPr>
            <p:ph type="body" idx="4294967295"/>
          </p:nvPr>
        </p:nvSpPr>
        <p:spPr>
          <a:xfrm>
            <a:off x="0" y="676194"/>
            <a:ext cx="4572000" cy="4049487"/>
          </a:xfrm>
          <a:prstGeom prst="rect">
            <a:avLst/>
          </a:prstGeom>
          <a:noFill/>
        </p:spPr>
        <p:txBody>
          <a:bodyPr spcFirstLastPara="1" wrap="square" lIns="91425" tIns="91425" rIns="91425" bIns="91425" anchor="t" anchorCtr="0">
            <a:normAutofit fontScale="92500" lnSpcReduction="20000"/>
          </a:bodyPr>
          <a:lstStyle/>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r>
              <a:rPr lang="en" sz="4621" b="1" dirty="0">
                <a:latin typeface="Playfair Display"/>
                <a:ea typeface="Playfair Display"/>
                <a:cs typeface="Playfair Display"/>
                <a:sym typeface="Playfair Display"/>
              </a:rPr>
              <a:t>Data Privacy</a:t>
            </a:r>
            <a:endParaRPr sz="4621"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r>
              <a:rPr lang="en" sz="4621" b="1" dirty="0">
                <a:latin typeface="Playfair Display"/>
                <a:ea typeface="Playfair Display"/>
                <a:cs typeface="Playfair Display"/>
                <a:sym typeface="Playfair Display"/>
              </a:rPr>
              <a:t>Solution:</a:t>
            </a:r>
            <a:endParaRPr sz="4621" b="1" dirty="0">
              <a:latin typeface="Playfair Display"/>
              <a:ea typeface="Playfair Display"/>
              <a:cs typeface="Playfair Display"/>
              <a:sym typeface="Playfair Display"/>
            </a:endParaRPr>
          </a:p>
          <a:p>
            <a:pPr marL="114300" indent="0" algn="ctr" rtl="0">
              <a:spcBef>
                <a:spcPts val="0"/>
              </a:spcBef>
              <a:spcAft>
                <a:spcPts val="0"/>
              </a:spcAft>
              <a:buNone/>
            </a:pPr>
            <a:br>
              <a:rPr lang="en-US" sz="4800" b="0" dirty="0">
                <a:effectLst/>
              </a:rPr>
            </a:br>
            <a:r>
              <a:rPr lang="en-US" sz="2200" b="1" i="0" u="none" strike="noStrike" dirty="0">
                <a:solidFill>
                  <a:srgbClr val="000000"/>
                </a:solidFill>
                <a:effectLst/>
                <a:latin typeface="Playfair Display" panose="00000500000000000000" pitchFamily="2" charset="0"/>
              </a:rPr>
              <a:t>One of the most popular methods to increase online privacy and minimize one's digital trace is to completely avoid social media.</a:t>
            </a:r>
            <a:endParaRPr sz="22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4286"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4286"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4286"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4286"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4286"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4286" b="1" dirty="0">
              <a:latin typeface="Playfair Display"/>
              <a:ea typeface="Playfair Display"/>
              <a:cs typeface="Playfair Display"/>
              <a:sym typeface="Playfair Display"/>
            </a:endParaRPr>
          </a:p>
        </p:txBody>
      </p:sp>
      <p:pic>
        <p:nvPicPr>
          <p:cNvPr id="2" name="Recorded Sound">
            <a:hlinkClick r:id="" action="ppaction://media"/>
            <a:extLst>
              <a:ext uri="{FF2B5EF4-FFF2-40B4-BE49-F238E27FC236}">
                <a16:creationId xmlns:a16="http://schemas.microsoft.com/office/drawing/2014/main" id="{2E56C827-F57C-4527-80F5-DAF1D6FE33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82800" y="4522481"/>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265500" y="209350"/>
            <a:ext cx="4045200" cy="1333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ACET</a:t>
            </a:r>
            <a:endParaRPr/>
          </a:p>
        </p:txBody>
      </p:sp>
      <p:sp>
        <p:nvSpPr>
          <p:cNvPr id="144" name="Google Shape;144;p25"/>
          <p:cNvSpPr txBox="1">
            <a:spLocks noGrp="1"/>
          </p:cNvSpPr>
          <p:nvPr>
            <p:ph type="subTitle" idx="1"/>
          </p:nvPr>
        </p:nvSpPr>
        <p:spPr>
          <a:xfrm>
            <a:off x="265500" y="1865999"/>
            <a:ext cx="4045200" cy="2248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US" sz="2200" b="1" i="0" u="none" strike="noStrike" dirty="0">
                <a:solidFill>
                  <a:srgbClr val="000000"/>
                </a:solidFill>
                <a:effectLst/>
                <a:latin typeface="Old Standard TT" panose="020B0604020202020204" charset="0"/>
              </a:rPr>
              <a:t>They prepare everyone to be equipped in the proper use of technology as part of their approach to addressing these concerns. </a:t>
            </a:r>
            <a:endParaRPr sz="2200" b="1" dirty="0"/>
          </a:p>
        </p:txBody>
      </p:sp>
      <p:sp>
        <p:nvSpPr>
          <p:cNvPr id="145" name="Google Shape;145;p25"/>
          <p:cNvSpPr txBox="1">
            <a:spLocks noGrp="1"/>
          </p:cNvSpPr>
          <p:nvPr>
            <p:ph type="subTitle" idx="1"/>
          </p:nvPr>
        </p:nvSpPr>
        <p:spPr>
          <a:xfrm>
            <a:off x="4869925" y="1865999"/>
            <a:ext cx="4045200" cy="224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200" b="1" i="0" u="none" strike="noStrike" dirty="0">
                <a:solidFill>
                  <a:srgbClr val="FFFFFF"/>
                </a:solidFill>
                <a:effectLst/>
                <a:latin typeface="Old Standard TT" panose="020B0604020202020204" charset="0"/>
              </a:rPr>
              <a:t>A thorough road map for the efficient use of technology in classrooms around the world is provided by the ISTE Standards, which offer the competences for learning, teaching, and leading in the digital era.</a:t>
            </a:r>
            <a:endParaRPr sz="2200" b="1" dirty="0">
              <a:solidFill>
                <a:schemeClr val="lt1"/>
              </a:solidFill>
            </a:endParaRPr>
          </a:p>
        </p:txBody>
      </p:sp>
      <p:sp>
        <p:nvSpPr>
          <p:cNvPr id="146" name="Google Shape;146;p25"/>
          <p:cNvSpPr txBox="1">
            <a:spLocks noGrp="1"/>
          </p:cNvSpPr>
          <p:nvPr>
            <p:ph type="title"/>
          </p:nvPr>
        </p:nvSpPr>
        <p:spPr>
          <a:xfrm>
            <a:off x="4869925" y="209350"/>
            <a:ext cx="4045200" cy="1333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ISTE</a:t>
            </a:r>
            <a:endParaRPr/>
          </a:p>
        </p:txBody>
      </p:sp>
      <p:pic>
        <p:nvPicPr>
          <p:cNvPr id="147" name="Google Shape;147;p25"/>
          <p:cNvPicPr preferRelativeResize="0"/>
          <p:nvPr/>
        </p:nvPicPr>
        <p:blipFill>
          <a:blip r:embed="rId5">
            <a:alphaModFix/>
          </a:blip>
          <a:stretch>
            <a:fillRect/>
          </a:stretch>
        </p:blipFill>
        <p:spPr>
          <a:xfrm>
            <a:off x="983175" y="3668338"/>
            <a:ext cx="2609850" cy="1362075"/>
          </a:xfrm>
          <a:prstGeom prst="rect">
            <a:avLst/>
          </a:prstGeom>
          <a:noFill/>
          <a:ln>
            <a:noFill/>
          </a:ln>
        </p:spPr>
      </p:pic>
      <p:pic>
        <p:nvPicPr>
          <p:cNvPr id="148" name="Google Shape;148;p25"/>
          <p:cNvPicPr preferRelativeResize="0"/>
          <p:nvPr/>
        </p:nvPicPr>
        <p:blipFill>
          <a:blip r:embed="rId6">
            <a:alphaModFix/>
          </a:blip>
          <a:stretch>
            <a:fillRect/>
          </a:stretch>
        </p:blipFill>
        <p:spPr>
          <a:xfrm>
            <a:off x="3534563" y="121750"/>
            <a:ext cx="2074875" cy="1744250"/>
          </a:xfrm>
          <a:prstGeom prst="rect">
            <a:avLst/>
          </a:prstGeom>
          <a:noFill/>
          <a:ln>
            <a:noFill/>
          </a:ln>
        </p:spPr>
      </p:pic>
      <p:pic>
        <p:nvPicPr>
          <p:cNvPr id="2" name="Recorded Sound">
            <a:hlinkClick r:id="" action="ppaction://media"/>
            <a:extLst>
              <a:ext uri="{FF2B5EF4-FFF2-40B4-BE49-F238E27FC236}">
                <a16:creationId xmlns:a16="http://schemas.microsoft.com/office/drawing/2014/main" id="{70953B9F-C890-413E-925A-32E741F0EA8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03038" y="4065994"/>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6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3" name="TextBox 2">
            <a:extLst>
              <a:ext uri="{FF2B5EF4-FFF2-40B4-BE49-F238E27FC236}">
                <a16:creationId xmlns:a16="http://schemas.microsoft.com/office/drawing/2014/main" id="{9B6C627F-8A07-4AC5-8187-9BC9D5E70ECE}"/>
              </a:ext>
            </a:extLst>
          </p:cNvPr>
          <p:cNvSpPr txBox="1"/>
          <p:nvPr/>
        </p:nvSpPr>
        <p:spPr>
          <a:xfrm>
            <a:off x="212034" y="278295"/>
            <a:ext cx="4068417" cy="3416320"/>
          </a:xfrm>
          <a:prstGeom prst="rect">
            <a:avLst/>
          </a:prstGeom>
          <a:noFill/>
        </p:spPr>
        <p:txBody>
          <a:bodyPr wrap="square" rtlCol="0">
            <a:spAutoFit/>
          </a:bodyPr>
          <a:lstStyle/>
          <a:p>
            <a:r>
              <a:rPr lang="en-US" sz="2400" b="1" dirty="0">
                <a:latin typeface="Playfair Display" panose="00000500000000000000" pitchFamily="2" charset="0"/>
              </a:rPr>
              <a:t>This Presentation will be a great addition to all emerging technology start up companies that need to learn about how data privacy can be detrimental to not only the user, but the company and everyone involved as well. </a:t>
            </a:r>
          </a:p>
        </p:txBody>
      </p:sp>
      <p:pic>
        <p:nvPicPr>
          <p:cNvPr id="6" name="Picture 2" descr="Image result for big company Ceos in a room">
            <a:extLst>
              <a:ext uri="{FF2B5EF4-FFF2-40B4-BE49-F238E27FC236}">
                <a16:creationId xmlns:a16="http://schemas.microsoft.com/office/drawing/2014/main" id="{B03024E9-E61A-464D-AAA8-E62CE6B63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94258"/>
            <a:ext cx="3915395" cy="4154983"/>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9C47D9D9-8258-400B-AA17-1C96D2AA64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23664" y="3491415"/>
            <a:ext cx="406400" cy="406400"/>
          </a:xfrm>
          <a:prstGeom prst="rect">
            <a:avLst/>
          </a:prstGeom>
        </p:spPr>
      </p:pic>
    </p:spTree>
    <p:extLst>
      <p:ext uri="{BB962C8B-B14F-4D97-AF65-F5344CB8AC3E}">
        <p14:creationId xmlns:p14="http://schemas.microsoft.com/office/powerpoint/2010/main" val="77587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276900" y="7527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a:t>
            </a:r>
            <a:endParaRPr/>
          </a:p>
        </p:txBody>
      </p:sp>
      <p:sp>
        <p:nvSpPr>
          <p:cNvPr id="154" name="Google Shape;154;p26"/>
          <p:cNvSpPr txBox="1"/>
          <p:nvPr/>
        </p:nvSpPr>
        <p:spPr>
          <a:xfrm>
            <a:off x="311700" y="688475"/>
            <a:ext cx="84510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layfair Display"/>
                <a:ea typeface="Playfair Display"/>
                <a:cs typeface="Playfair Display"/>
                <a:sym typeface="Playfair Display"/>
              </a:rPr>
              <a:t>Aguirre, E., Roggeveen, A. L., Grewal, D., &amp; Wetzels, M. (2016). The personalization-privacy paradox: Implications for new media. </a:t>
            </a:r>
            <a:r>
              <a:rPr lang="en" b="1" i="1">
                <a:solidFill>
                  <a:schemeClr val="dk1"/>
                </a:solidFill>
                <a:latin typeface="Playfair Display"/>
                <a:ea typeface="Playfair Display"/>
                <a:cs typeface="Playfair Display"/>
                <a:sym typeface="Playfair Display"/>
              </a:rPr>
              <a:t>Journal of consumer marketing</a:t>
            </a:r>
            <a:r>
              <a:rPr lang="en" b="1">
                <a:solidFill>
                  <a:schemeClr val="dk1"/>
                </a:solidFill>
                <a:latin typeface="Playfair Display"/>
                <a:ea typeface="Playfair Display"/>
                <a:cs typeface="Playfair Display"/>
                <a:sym typeface="Playfair Display"/>
              </a:rPr>
              <a:t>.</a:t>
            </a:r>
            <a:endParaRPr b="1">
              <a:solidFill>
                <a:schemeClr val="dk1"/>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1100"/>
              <a:buFont typeface="Arial"/>
              <a:buNone/>
            </a:pPr>
            <a:endParaRPr b="1">
              <a:solidFill>
                <a:schemeClr val="dk1"/>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1100"/>
              <a:buFont typeface="Arial"/>
              <a:buNone/>
            </a:pPr>
            <a:r>
              <a:rPr lang="en" b="1">
                <a:solidFill>
                  <a:schemeClr val="dk1"/>
                </a:solidFill>
                <a:latin typeface="Playfair Display"/>
                <a:ea typeface="Playfair Display"/>
                <a:cs typeface="Playfair Display"/>
                <a:sym typeface="Playfair Display"/>
              </a:rPr>
              <a:t>Bernabe, J. B., Canovas, J. L., Hernandez-Ramos, J. L., Moreno, R. T., &amp; Skarmeta, A. (2019). Privacy-preserving solutions for blockchain: Review and challenges. </a:t>
            </a:r>
            <a:r>
              <a:rPr lang="en" b="1" i="1">
                <a:solidFill>
                  <a:schemeClr val="dk1"/>
                </a:solidFill>
                <a:latin typeface="Playfair Display"/>
                <a:ea typeface="Playfair Display"/>
                <a:cs typeface="Playfair Display"/>
                <a:sym typeface="Playfair Display"/>
              </a:rPr>
              <a:t>IEEE Access</a:t>
            </a:r>
            <a:r>
              <a:rPr lang="en" b="1">
                <a:solidFill>
                  <a:schemeClr val="dk1"/>
                </a:solidFill>
                <a:latin typeface="Playfair Display"/>
                <a:ea typeface="Playfair Display"/>
                <a:cs typeface="Playfair Display"/>
                <a:sym typeface="Playfair Display"/>
              </a:rPr>
              <a:t>, </a:t>
            </a:r>
            <a:r>
              <a:rPr lang="en" b="1" i="1">
                <a:solidFill>
                  <a:schemeClr val="dk1"/>
                </a:solidFill>
                <a:latin typeface="Playfair Display"/>
                <a:ea typeface="Playfair Display"/>
                <a:cs typeface="Playfair Display"/>
                <a:sym typeface="Playfair Display"/>
              </a:rPr>
              <a:t>7</a:t>
            </a:r>
            <a:r>
              <a:rPr lang="en" b="1">
                <a:solidFill>
                  <a:schemeClr val="dk1"/>
                </a:solidFill>
                <a:latin typeface="Playfair Display"/>
                <a:ea typeface="Playfair Display"/>
                <a:cs typeface="Playfair Display"/>
                <a:sym typeface="Playfair Display"/>
              </a:rPr>
              <a:t>, 164908-164940.</a:t>
            </a:r>
            <a:endParaRPr b="1">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endParaRPr b="1">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r>
              <a:rPr lang="en" b="1">
                <a:solidFill>
                  <a:schemeClr val="dk1"/>
                </a:solidFill>
                <a:latin typeface="Playfair Display"/>
                <a:ea typeface="Playfair Display"/>
                <a:cs typeface="Playfair Display"/>
                <a:sym typeface="Playfair Display"/>
              </a:rPr>
              <a:t>Bilal, A., Wingreen, S., &amp; Sharma, R. (2020, March). Virtue ethics as a solution to the privacy paradox and trust in emerging technologies. In </a:t>
            </a:r>
            <a:r>
              <a:rPr lang="en" b="1" i="1">
                <a:solidFill>
                  <a:schemeClr val="dk1"/>
                </a:solidFill>
                <a:latin typeface="Playfair Display"/>
                <a:ea typeface="Playfair Display"/>
                <a:cs typeface="Playfair Display"/>
                <a:sym typeface="Playfair Display"/>
              </a:rPr>
              <a:t>Proceedings of the 2020 the 3rd international conference on information science and system</a:t>
            </a:r>
            <a:r>
              <a:rPr lang="en" b="1">
                <a:solidFill>
                  <a:schemeClr val="dk1"/>
                </a:solidFill>
                <a:latin typeface="Playfair Display"/>
                <a:ea typeface="Playfair Display"/>
                <a:cs typeface="Playfair Display"/>
                <a:sym typeface="Playfair Display"/>
              </a:rPr>
              <a:t> (pp. 224-228).</a:t>
            </a:r>
            <a:endParaRPr b="1">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endParaRPr b="1">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r>
              <a:rPr lang="en" b="1">
                <a:solidFill>
                  <a:schemeClr val="dk1"/>
                </a:solidFill>
                <a:latin typeface="Playfair Display"/>
                <a:ea typeface="Playfair Display"/>
                <a:cs typeface="Playfair Display"/>
                <a:sym typeface="Playfair Display"/>
              </a:rPr>
              <a:t>Jamil, G. L., &amp; da Silva, A. R. (2021). Emerging technologies in a modern competitive scenario: Understanding the panorama for security and privacy requirements. </a:t>
            </a:r>
            <a:r>
              <a:rPr lang="en" b="1" i="1">
                <a:solidFill>
                  <a:schemeClr val="dk1"/>
                </a:solidFill>
                <a:latin typeface="Playfair Display"/>
                <a:ea typeface="Playfair Display"/>
                <a:cs typeface="Playfair Display"/>
                <a:sym typeface="Playfair Display"/>
              </a:rPr>
              <a:t>Handbook of Research on Digital Transformation and Challenges to Data Security and Privacy</a:t>
            </a:r>
            <a:r>
              <a:rPr lang="en" b="1">
                <a:solidFill>
                  <a:schemeClr val="dk1"/>
                </a:solidFill>
                <a:latin typeface="Playfair Display"/>
                <a:ea typeface="Playfair Display"/>
                <a:cs typeface="Playfair Display"/>
                <a:sym typeface="Playfair Display"/>
              </a:rPr>
              <a:t>, 1-16.</a:t>
            </a:r>
            <a:endParaRPr b="1">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endParaRPr b="1">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r>
              <a:rPr lang="en" b="1">
                <a:solidFill>
                  <a:schemeClr val="dk1"/>
                </a:solidFill>
                <a:latin typeface="Playfair Display"/>
                <a:ea typeface="Playfair Display"/>
                <a:cs typeface="Playfair Display"/>
                <a:sym typeface="Playfair Display"/>
              </a:rPr>
              <a:t>Shin, D. D. (2019). Blockchain: The emerging technology of digital trust. </a:t>
            </a:r>
            <a:r>
              <a:rPr lang="en" b="1" i="1">
                <a:solidFill>
                  <a:schemeClr val="dk1"/>
                </a:solidFill>
                <a:latin typeface="Playfair Display"/>
                <a:ea typeface="Playfair Display"/>
                <a:cs typeface="Playfair Display"/>
                <a:sym typeface="Playfair Display"/>
              </a:rPr>
              <a:t>Telematics and informatics</a:t>
            </a:r>
            <a:r>
              <a:rPr lang="en" b="1">
                <a:solidFill>
                  <a:schemeClr val="dk1"/>
                </a:solidFill>
                <a:latin typeface="Playfair Display"/>
                <a:ea typeface="Playfair Display"/>
                <a:cs typeface="Playfair Display"/>
                <a:sym typeface="Playfair Display"/>
              </a:rPr>
              <a:t>, </a:t>
            </a:r>
            <a:r>
              <a:rPr lang="en" b="1" i="1">
                <a:solidFill>
                  <a:schemeClr val="dk1"/>
                </a:solidFill>
                <a:latin typeface="Playfair Display"/>
                <a:ea typeface="Playfair Display"/>
                <a:cs typeface="Playfair Display"/>
                <a:sym typeface="Playfair Display"/>
              </a:rPr>
              <a:t>45</a:t>
            </a:r>
            <a:r>
              <a:rPr lang="en" b="1">
                <a:solidFill>
                  <a:schemeClr val="dk1"/>
                </a:solidFill>
                <a:latin typeface="Playfair Display"/>
                <a:ea typeface="Playfair Display"/>
                <a:cs typeface="Playfair Display"/>
                <a:sym typeface="Playfair Display"/>
              </a:rPr>
              <a:t>, 101278.</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p:txBody>
      </p:sp>
      <p:pic>
        <p:nvPicPr>
          <p:cNvPr id="2" name="Recorded Sound">
            <a:hlinkClick r:id="" action="ppaction://media"/>
            <a:extLst>
              <a:ext uri="{FF2B5EF4-FFF2-40B4-BE49-F238E27FC236}">
                <a16:creationId xmlns:a16="http://schemas.microsoft.com/office/drawing/2014/main" id="{05986E6C-67F8-452B-9FCE-1A35F0431D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55691" y="176274"/>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7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509000" y="563825"/>
            <a:ext cx="3257400" cy="972600"/>
          </a:xfrm>
          <a:prstGeom prst="rect">
            <a:avLst/>
          </a:prstGeom>
          <a:solidFill>
            <a:schemeClr val="dk1"/>
          </a:solidFill>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Overview:</a:t>
            </a:r>
            <a:endParaRPr/>
          </a:p>
        </p:txBody>
      </p:sp>
      <p:sp>
        <p:nvSpPr>
          <p:cNvPr id="67" name="Google Shape;67;p14"/>
          <p:cNvSpPr txBox="1"/>
          <p:nvPr/>
        </p:nvSpPr>
        <p:spPr>
          <a:xfrm>
            <a:off x="199100" y="1678050"/>
            <a:ext cx="8745900" cy="3093900"/>
          </a:xfrm>
          <a:prstGeom prst="rect">
            <a:avLst/>
          </a:prstGeom>
          <a:solidFill>
            <a:srgbClr val="D9D9D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dirty="0">
                <a:latin typeface="Old Standard TT"/>
                <a:ea typeface="Old Standard TT"/>
                <a:cs typeface="Old Standard TT"/>
                <a:sym typeface="Old Standard TT"/>
              </a:rPr>
              <a:t>Unintended Consequence: DATA PRIVACY </a:t>
            </a:r>
            <a:endParaRPr sz="2100" dirty="0">
              <a:latin typeface="Old Standard TT"/>
              <a:ea typeface="Old Standard TT"/>
              <a:cs typeface="Old Standard TT"/>
              <a:sym typeface="Old Standard TT"/>
            </a:endParaRPr>
          </a:p>
          <a:p>
            <a:pPr marL="0" lvl="0" indent="0" algn="ctr" rtl="0">
              <a:spcBef>
                <a:spcPts val="0"/>
              </a:spcBef>
              <a:spcAft>
                <a:spcPts val="0"/>
              </a:spcAft>
              <a:buNone/>
            </a:pPr>
            <a:r>
              <a:rPr lang="en" sz="2100" dirty="0">
                <a:latin typeface="Old Standard TT"/>
                <a:ea typeface="Old Standard TT"/>
                <a:cs typeface="Old Standard TT"/>
                <a:sym typeface="Old Standard TT"/>
              </a:rPr>
              <a:t>- What is Data Privacy? (1 slide)</a:t>
            </a:r>
            <a:endParaRPr sz="2100" dirty="0">
              <a:latin typeface="Old Standard TT"/>
              <a:ea typeface="Old Standard TT"/>
              <a:cs typeface="Old Standard TT"/>
              <a:sym typeface="Old Standard TT"/>
            </a:endParaRPr>
          </a:p>
          <a:p>
            <a:pPr marL="0" lvl="0" indent="0" algn="ctr" rtl="0">
              <a:spcBef>
                <a:spcPts val="0"/>
              </a:spcBef>
              <a:spcAft>
                <a:spcPts val="0"/>
              </a:spcAft>
              <a:buNone/>
            </a:pPr>
            <a:r>
              <a:rPr lang="en" sz="2100" dirty="0">
                <a:latin typeface="Old Standard TT"/>
                <a:ea typeface="Old Standard TT"/>
                <a:cs typeface="Old Standard TT"/>
                <a:sym typeface="Old Standard TT"/>
              </a:rPr>
              <a:t>- What led to emerging technology having this consequence? (1 slide)</a:t>
            </a:r>
            <a:endParaRPr sz="2100" dirty="0">
              <a:latin typeface="Old Standard TT"/>
              <a:ea typeface="Old Standard TT"/>
              <a:cs typeface="Old Standard TT"/>
              <a:sym typeface="Old Standard TT"/>
            </a:endParaRPr>
          </a:p>
          <a:p>
            <a:pPr marL="0" lvl="0" indent="0" algn="ctr" rtl="0">
              <a:spcBef>
                <a:spcPts val="0"/>
              </a:spcBef>
              <a:spcAft>
                <a:spcPts val="0"/>
              </a:spcAft>
              <a:buNone/>
            </a:pPr>
            <a:r>
              <a:rPr lang="en" sz="2100" dirty="0">
                <a:latin typeface="Old Standard TT"/>
                <a:ea typeface="Old Standard TT"/>
                <a:cs typeface="Old Standard TT"/>
                <a:sym typeface="Old Standard TT"/>
              </a:rPr>
              <a:t>- In what ways do we utilize technology that could potentially lead to data privacy leaks and hacks? (3 slides)</a:t>
            </a:r>
            <a:endParaRPr sz="2100" dirty="0">
              <a:latin typeface="Old Standard TT"/>
              <a:ea typeface="Old Standard TT"/>
              <a:cs typeface="Old Standard TT"/>
              <a:sym typeface="Old Standard TT"/>
            </a:endParaRPr>
          </a:p>
          <a:p>
            <a:pPr marL="0" lvl="0" indent="0" algn="ctr" rtl="0">
              <a:spcBef>
                <a:spcPts val="0"/>
              </a:spcBef>
              <a:spcAft>
                <a:spcPts val="0"/>
              </a:spcAft>
              <a:buNone/>
            </a:pPr>
            <a:r>
              <a:rPr lang="en" sz="2100" dirty="0">
                <a:latin typeface="Old Standard TT"/>
                <a:ea typeface="Old Standard TT"/>
                <a:cs typeface="Old Standard TT"/>
                <a:sym typeface="Old Standard TT"/>
              </a:rPr>
              <a:t>- What are the solutions to prevent this consequence? </a:t>
            </a:r>
            <a:r>
              <a:rPr lang="en" sz="2100" dirty="0">
                <a:solidFill>
                  <a:schemeClr val="dk1"/>
                </a:solidFill>
                <a:latin typeface="Old Standard TT"/>
                <a:ea typeface="Old Standard TT"/>
                <a:cs typeface="Old Standard TT"/>
                <a:sym typeface="Old Standard TT"/>
              </a:rPr>
              <a:t>(5 slides)</a:t>
            </a:r>
            <a:endParaRPr sz="2100" dirty="0">
              <a:latin typeface="Old Standard TT"/>
              <a:ea typeface="Old Standard TT"/>
              <a:cs typeface="Old Standard TT"/>
              <a:sym typeface="Old Standard TT"/>
            </a:endParaRPr>
          </a:p>
          <a:p>
            <a:pPr marL="0" lvl="0" indent="0" algn="ctr" rtl="0">
              <a:spcBef>
                <a:spcPts val="0"/>
              </a:spcBef>
              <a:spcAft>
                <a:spcPts val="0"/>
              </a:spcAft>
              <a:buNone/>
            </a:pPr>
            <a:r>
              <a:rPr lang="en" sz="2100" dirty="0">
                <a:latin typeface="Old Standard TT"/>
                <a:ea typeface="Old Standard TT"/>
                <a:cs typeface="Old Standard TT"/>
                <a:sym typeface="Old Standard TT"/>
              </a:rPr>
              <a:t>- How can we implement ACET and ISTE standards to help us take preventative measures? (1 slide)</a:t>
            </a:r>
            <a:endParaRPr sz="2100" dirty="0">
              <a:latin typeface="Old Standard TT"/>
              <a:ea typeface="Old Standard TT"/>
              <a:cs typeface="Old Standard TT"/>
              <a:sym typeface="Old Standard TT"/>
            </a:endParaRPr>
          </a:p>
          <a:p>
            <a:pPr marL="0" lvl="0" indent="0" algn="ctr" rtl="0">
              <a:spcBef>
                <a:spcPts val="0"/>
              </a:spcBef>
              <a:spcAft>
                <a:spcPts val="0"/>
              </a:spcAft>
              <a:buNone/>
            </a:pPr>
            <a:r>
              <a:rPr lang="en" sz="2100" dirty="0">
                <a:latin typeface="Old Standard TT"/>
                <a:ea typeface="Old Standard TT"/>
                <a:cs typeface="Old Standard TT"/>
                <a:sym typeface="Old Standard TT"/>
              </a:rPr>
              <a:t>-Resources (1 slide)</a:t>
            </a:r>
            <a:endParaRPr sz="2100" dirty="0">
              <a:latin typeface="Old Standard TT"/>
              <a:ea typeface="Old Standard TT"/>
              <a:cs typeface="Old Standard TT"/>
              <a:sym typeface="Old Standard TT"/>
            </a:endParaRPr>
          </a:p>
        </p:txBody>
      </p:sp>
      <p:pic>
        <p:nvPicPr>
          <p:cNvPr id="68" name="Google Shape;68;p14"/>
          <p:cNvPicPr preferRelativeResize="0"/>
          <p:nvPr/>
        </p:nvPicPr>
        <p:blipFill>
          <a:blip r:embed="rId5">
            <a:alphaModFix/>
          </a:blip>
          <a:stretch>
            <a:fillRect/>
          </a:stretch>
        </p:blipFill>
        <p:spPr>
          <a:xfrm>
            <a:off x="4223600" y="0"/>
            <a:ext cx="3939150" cy="1743075"/>
          </a:xfrm>
          <a:prstGeom prst="rect">
            <a:avLst/>
          </a:prstGeom>
          <a:noFill/>
          <a:ln>
            <a:noFill/>
          </a:ln>
        </p:spPr>
      </p:pic>
      <p:pic>
        <p:nvPicPr>
          <p:cNvPr id="2" name="Recorded Sound">
            <a:hlinkClick r:id="" action="ppaction://media"/>
            <a:extLst>
              <a:ext uri="{FF2B5EF4-FFF2-40B4-BE49-F238E27FC236}">
                <a16:creationId xmlns:a16="http://schemas.microsoft.com/office/drawing/2014/main" id="{AD2B3CCA-5418-463C-8A60-41D1D04C0E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600" y="471037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6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body" idx="2"/>
          </p:nvPr>
        </p:nvSpPr>
        <p:spPr>
          <a:xfrm>
            <a:off x="403050" y="71534"/>
            <a:ext cx="3837000" cy="1834500"/>
          </a:xfrm>
          <a:prstGeom prst="rect">
            <a:avLst/>
          </a:prstGeom>
          <a:solidFill>
            <a:schemeClr val="lt2"/>
          </a:solidFill>
        </p:spPr>
        <p:txBody>
          <a:bodyPr spcFirstLastPara="1" wrap="square" lIns="91425" tIns="91425" rIns="91425" bIns="91425" anchor="ctr" anchorCtr="0">
            <a:normAutofit/>
          </a:bodyPr>
          <a:lstStyle/>
          <a:p>
            <a:pPr marL="0" lvl="0" indent="0" algn="l" rtl="0">
              <a:spcBef>
                <a:spcPts val="0"/>
              </a:spcBef>
              <a:spcAft>
                <a:spcPts val="1200"/>
              </a:spcAft>
              <a:buNone/>
            </a:pPr>
            <a:r>
              <a:rPr lang="en" sz="2800" b="1"/>
              <a:t>What is Data Privacy?</a:t>
            </a:r>
            <a:endParaRPr sz="2800" b="1"/>
          </a:p>
        </p:txBody>
      </p:sp>
      <p:sp>
        <p:nvSpPr>
          <p:cNvPr id="74" name="Google Shape;74;p15"/>
          <p:cNvSpPr txBox="1"/>
          <p:nvPr/>
        </p:nvSpPr>
        <p:spPr>
          <a:xfrm>
            <a:off x="4572000" y="1379425"/>
            <a:ext cx="4572000" cy="3170068"/>
          </a:xfrm>
          <a:prstGeom prst="rect">
            <a:avLst/>
          </a:prstGeom>
          <a:noFill/>
          <a:ln>
            <a:noFill/>
          </a:ln>
        </p:spPr>
        <p:txBody>
          <a:bodyPr spcFirstLastPara="1" wrap="square" lIns="91425" tIns="91425" rIns="91425" bIns="91425" anchor="t" anchorCtr="0">
            <a:spAutoFit/>
          </a:bodyPr>
          <a:lstStyle/>
          <a:p>
            <a:pPr algn="ctr" rtl="0">
              <a:spcBef>
                <a:spcPts val="0"/>
              </a:spcBef>
              <a:spcAft>
                <a:spcPts val="0"/>
              </a:spcAft>
            </a:pPr>
            <a:r>
              <a:rPr lang="en-US" sz="1800" b="1" i="0" u="none" strike="noStrike" dirty="0">
                <a:solidFill>
                  <a:srgbClr val="FFFFFF"/>
                </a:solidFill>
                <a:effectLst/>
                <a:latin typeface="Playfair Display" panose="00000500000000000000" pitchFamily="2" charset="0"/>
              </a:rPr>
              <a:t>A citizen's right to decide how their personal information is gathered and utilized is known as data privacy. Privacy is a subset of data protection. This is since keeping user data private requires first securing sensitive information and user data. Federal officials oversee US data privacy legislation.</a:t>
            </a:r>
            <a:endParaRPr lang="en-US" sz="2800" b="0" dirty="0">
              <a:effectLst/>
            </a:endParaRPr>
          </a:p>
          <a:p>
            <a:br>
              <a:rPr lang="en-US" sz="2800" dirty="0"/>
            </a:br>
            <a:endParaRPr sz="2200" b="1" dirty="0">
              <a:solidFill>
                <a:schemeClr val="lt1"/>
              </a:solidFill>
              <a:latin typeface="Playfair Display"/>
              <a:ea typeface="Playfair Display"/>
              <a:cs typeface="Playfair Display"/>
              <a:sym typeface="Playfair Display"/>
            </a:endParaRPr>
          </a:p>
        </p:txBody>
      </p:sp>
      <p:pic>
        <p:nvPicPr>
          <p:cNvPr id="75" name="Google Shape;75;p15"/>
          <p:cNvPicPr preferRelativeResize="0"/>
          <p:nvPr/>
        </p:nvPicPr>
        <p:blipFill>
          <a:blip r:embed="rId5">
            <a:alphaModFix/>
          </a:blip>
          <a:stretch>
            <a:fillRect/>
          </a:stretch>
        </p:blipFill>
        <p:spPr>
          <a:xfrm>
            <a:off x="165075" y="2090450"/>
            <a:ext cx="4312950" cy="2701975"/>
          </a:xfrm>
          <a:prstGeom prst="rect">
            <a:avLst/>
          </a:prstGeom>
          <a:noFill/>
          <a:ln>
            <a:noFill/>
          </a:ln>
        </p:spPr>
      </p:pic>
      <p:pic>
        <p:nvPicPr>
          <p:cNvPr id="2" name="Recorded Sound">
            <a:hlinkClick r:id="" action="ppaction://media"/>
            <a:extLst>
              <a:ext uri="{FF2B5EF4-FFF2-40B4-BE49-F238E27FC236}">
                <a16:creationId xmlns:a16="http://schemas.microsoft.com/office/drawing/2014/main" id="{E2408D71-F645-489E-AF02-E8B5F0436B4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7750" y="178601"/>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8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0" y="0"/>
            <a:ext cx="5233500" cy="506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How did this become an issue in Tech?</a:t>
            </a:r>
            <a:endParaRPr sz="4000" dirty="0"/>
          </a:p>
          <a:p>
            <a:pPr algn="ctr" rtl="0">
              <a:spcBef>
                <a:spcPts val="0"/>
              </a:spcBef>
              <a:spcAft>
                <a:spcPts val="0"/>
              </a:spcAft>
            </a:pPr>
            <a:br>
              <a:rPr lang="en-US" sz="1800" b="1" i="0" u="none" strike="noStrike" dirty="0">
                <a:solidFill>
                  <a:srgbClr val="FFFFFF"/>
                </a:solidFill>
                <a:effectLst/>
                <a:latin typeface="Playfair Display" panose="00000500000000000000" pitchFamily="2" charset="0"/>
              </a:rPr>
            </a:br>
            <a:r>
              <a:rPr lang="en-US" sz="1800" b="1" i="0" u="none" strike="noStrike" dirty="0">
                <a:solidFill>
                  <a:srgbClr val="FFFFFF"/>
                </a:solidFill>
                <a:effectLst/>
                <a:latin typeface="Playfair Display" panose="00000500000000000000" pitchFamily="2" charset="0"/>
              </a:rPr>
              <a:t>Additional difficulties for privacy rights and laws are brought on by new technology. Many technology benefits come with a risk to your privacy.</a:t>
            </a:r>
            <a:br>
              <a:rPr lang="en-US" sz="1000" b="0" dirty="0">
                <a:effectLst/>
              </a:rPr>
            </a:br>
            <a:br>
              <a:rPr lang="en-US" sz="1000" b="0" dirty="0">
                <a:effectLst/>
              </a:rPr>
            </a:br>
            <a:r>
              <a:rPr lang="en-US" sz="1800" b="1" i="0" u="none" strike="noStrike" dirty="0">
                <a:solidFill>
                  <a:srgbClr val="FFFFFF"/>
                </a:solidFill>
                <a:effectLst/>
                <a:latin typeface="Playfair Display" panose="00000500000000000000" pitchFamily="2" charset="0"/>
              </a:rPr>
              <a:t>Personally identifiable information, is one of the main issues with data privacy. The number and accuracy of data in our technologically advanced society make it difficult to manage millions, if not billions, of data records.</a:t>
            </a:r>
            <a:br>
              <a:rPr lang="en-US" sz="1000" b="0" dirty="0">
                <a:effectLst/>
              </a:rPr>
            </a:br>
            <a:br>
              <a:rPr lang="en-US" sz="1000" dirty="0"/>
            </a:br>
            <a:endParaRPr sz="1800" b="1" dirty="0">
              <a:solidFill>
                <a:schemeClr val="lt1"/>
              </a:solidFill>
              <a:latin typeface="Playfair Display"/>
              <a:ea typeface="Playfair Display"/>
              <a:cs typeface="Playfair Display"/>
              <a:sym typeface="Playfair Display"/>
            </a:endParaRPr>
          </a:p>
        </p:txBody>
      </p:sp>
      <p:pic>
        <p:nvPicPr>
          <p:cNvPr id="81" name="Google Shape;81;p16"/>
          <p:cNvPicPr preferRelativeResize="0"/>
          <p:nvPr/>
        </p:nvPicPr>
        <p:blipFill>
          <a:blip r:embed="rId5">
            <a:alphaModFix/>
          </a:blip>
          <a:stretch>
            <a:fillRect/>
          </a:stretch>
        </p:blipFill>
        <p:spPr>
          <a:xfrm>
            <a:off x="5233500" y="156425"/>
            <a:ext cx="3910500" cy="4987100"/>
          </a:xfrm>
          <a:prstGeom prst="rect">
            <a:avLst/>
          </a:prstGeom>
          <a:noFill/>
          <a:ln>
            <a:noFill/>
          </a:ln>
        </p:spPr>
      </p:pic>
      <p:pic>
        <p:nvPicPr>
          <p:cNvPr id="2" name="Recorded Sound">
            <a:hlinkClick r:id="" action="ppaction://media"/>
            <a:extLst>
              <a:ext uri="{FF2B5EF4-FFF2-40B4-BE49-F238E27FC236}">
                <a16:creationId xmlns:a16="http://schemas.microsoft.com/office/drawing/2014/main" id="{A6AAE1A3-E725-4824-8BCD-EE1770F068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10494" y="15642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0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0" y="0"/>
            <a:ext cx="3588444" cy="1948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SzPct val="34137"/>
              <a:buNone/>
            </a:pPr>
            <a:r>
              <a:rPr lang="en" sz="2900" dirty="0"/>
              <a:t>How technology use can led to data hacks and leaks of information?</a:t>
            </a:r>
            <a:endParaRPr sz="2900" dirty="0"/>
          </a:p>
        </p:txBody>
      </p:sp>
      <p:sp>
        <p:nvSpPr>
          <p:cNvPr id="87" name="Google Shape;87;p17"/>
          <p:cNvSpPr txBox="1"/>
          <p:nvPr/>
        </p:nvSpPr>
        <p:spPr>
          <a:xfrm>
            <a:off x="3484125" y="142200"/>
            <a:ext cx="5532000" cy="2585293"/>
          </a:xfrm>
          <a:prstGeom prst="rect">
            <a:avLst/>
          </a:prstGeom>
          <a:noFill/>
          <a:ln>
            <a:noFill/>
          </a:ln>
        </p:spPr>
        <p:txBody>
          <a:bodyPr spcFirstLastPara="1" wrap="square" lIns="91425" tIns="91425" rIns="91425" bIns="91425" anchor="t" anchorCtr="0">
            <a:spAutoFit/>
          </a:bodyPr>
          <a:lstStyle/>
          <a:p>
            <a:pPr rtl="0">
              <a:spcBef>
                <a:spcPts val="0"/>
              </a:spcBef>
              <a:spcAft>
                <a:spcPts val="0"/>
              </a:spcAft>
            </a:pPr>
            <a:r>
              <a:rPr lang="en-US" sz="1800" b="1" i="0" u="none" strike="noStrike" dirty="0">
                <a:solidFill>
                  <a:srgbClr val="000000"/>
                </a:solidFill>
                <a:effectLst/>
                <a:latin typeface="Playfair Display" panose="00000500000000000000" pitchFamily="2" charset="0"/>
              </a:rPr>
              <a:t>When a user discloses their personal information by clicking on a phishing link.</a:t>
            </a:r>
            <a:endParaRPr lang="en-US" sz="2400" b="0" dirty="0">
              <a:effectLst/>
            </a:endParaRPr>
          </a:p>
          <a:p>
            <a:pPr rtl="0">
              <a:spcBef>
                <a:spcPts val="0"/>
              </a:spcBef>
              <a:spcAft>
                <a:spcPts val="0"/>
              </a:spcAft>
            </a:pPr>
            <a:br>
              <a:rPr lang="en-US" sz="2400" b="0" dirty="0">
                <a:effectLst/>
              </a:rPr>
            </a:br>
            <a:r>
              <a:rPr lang="en-US" sz="1800" b="1" i="0" u="none" strike="noStrike" dirty="0">
                <a:solidFill>
                  <a:srgbClr val="000000"/>
                </a:solidFill>
                <a:effectLst/>
                <a:latin typeface="Playfair Display" panose="00000500000000000000" pitchFamily="2" charset="0"/>
              </a:rPr>
              <a:t>Cybercriminals do not start data leaks. They become vulnerable due to unnoticed deficiencies and continue to be unwittingly public.</a:t>
            </a:r>
            <a:endParaRPr lang="en-US" sz="2400" b="0" dirty="0">
              <a:effectLst/>
            </a:endParaRPr>
          </a:p>
          <a:p>
            <a:br>
              <a:rPr lang="en-US" sz="2400" dirty="0"/>
            </a:br>
            <a:endParaRPr sz="1800" b="1" dirty="0">
              <a:solidFill>
                <a:schemeClr val="dk1"/>
              </a:solidFill>
              <a:latin typeface="Playfair Display"/>
              <a:ea typeface="Playfair Display"/>
              <a:cs typeface="Playfair Display"/>
              <a:sym typeface="Playfair Display"/>
            </a:endParaRPr>
          </a:p>
        </p:txBody>
      </p:sp>
      <p:pic>
        <p:nvPicPr>
          <p:cNvPr id="88" name="Google Shape;88;p17"/>
          <p:cNvPicPr preferRelativeResize="0"/>
          <p:nvPr/>
        </p:nvPicPr>
        <p:blipFill>
          <a:blip r:embed="rId5">
            <a:alphaModFix/>
          </a:blip>
          <a:stretch>
            <a:fillRect/>
          </a:stretch>
        </p:blipFill>
        <p:spPr>
          <a:xfrm>
            <a:off x="1023900" y="1948200"/>
            <a:ext cx="7423275" cy="3195300"/>
          </a:xfrm>
          <a:prstGeom prst="rect">
            <a:avLst/>
          </a:prstGeom>
          <a:noFill/>
          <a:ln>
            <a:noFill/>
          </a:ln>
        </p:spPr>
      </p:pic>
      <p:pic>
        <p:nvPicPr>
          <p:cNvPr id="2" name="Recorded Sound">
            <a:hlinkClick r:id="" action="ppaction://media"/>
            <a:extLst>
              <a:ext uri="{FF2B5EF4-FFF2-40B4-BE49-F238E27FC236}">
                <a16:creationId xmlns:a16="http://schemas.microsoft.com/office/drawing/2014/main" id="{7B0F05DF-F4C6-4AAF-90CD-495560746F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0425" y="4573868"/>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9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5">
            <a:alphaModFix/>
          </a:blip>
          <a:stretch>
            <a:fillRect/>
          </a:stretch>
        </p:blipFill>
        <p:spPr>
          <a:xfrm>
            <a:off x="152400" y="129348"/>
            <a:ext cx="8792500" cy="4796450"/>
          </a:xfrm>
          <a:prstGeom prst="rect">
            <a:avLst/>
          </a:prstGeom>
          <a:noFill/>
          <a:ln>
            <a:noFill/>
          </a:ln>
        </p:spPr>
      </p:pic>
      <p:pic>
        <p:nvPicPr>
          <p:cNvPr id="2" name="Recorded Sound">
            <a:hlinkClick r:id="" action="ppaction://media"/>
            <a:extLst>
              <a:ext uri="{FF2B5EF4-FFF2-40B4-BE49-F238E27FC236}">
                <a16:creationId xmlns:a16="http://schemas.microsoft.com/office/drawing/2014/main" id="{CC2E7DA7-335C-4B72-8495-9124FF879F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9100" y="4534292"/>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1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body" idx="1"/>
          </p:nvPr>
        </p:nvSpPr>
        <p:spPr>
          <a:xfrm>
            <a:off x="0" y="0"/>
            <a:ext cx="4311600" cy="4749900"/>
          </a:xfrm>
          <a:prstGeom prst="rect">
            <a:avLst/>
          </a:prstGeom>
          <a:solidFill>
            <a:srgbClr val="B4A7D6"/>
          </a:solidFill>
        </p:spPr>
        <p:txBody>
          <a:bodyPr spcFirstLastPara="1" wrap="square" lIns="91425" tIns="91425" rIns="91425" bIns="91425" anchor="t" anchorCtr="0">
            <a:noAutofit/>
          </a:bodyPr>
          <a:lstStyle/>
          <a:p>
            <a:pPr marL="139700" indent="0" algn="ctr" rtl="0">
              <a:spcBef>
                <a:spcPts val="0"/>
              </a:spcBef>
              <a:spcAft>
                <a:spcPts val="0"/>
              </a:spcAft>
              <a:buNone/>
            </a:pPr>
            <a:r>
              <a:rPr lang="en-US" sz="2800" b="1" i="0" u="none" strike="noStrike" dirty="0">
                <a:solidFill>
                  <a:srgbClr val="000000"/>
                </a:solidFill>
                <a:effectLst/>
                <a:latin typeface="Playfair Display" panose="00000500000000000000" pitchFamily="2" charset="0"/>
              </a:rPr>
              <a:t>As a result, data privacy is now a problem that new developing technology makers must deal with.</a:t>
            </a:r>
            <a:endParaRPr lang="en-US" sz="2800" b="0" dirty="0">
              <a:effectLst/>
            </a:endParaRPr>
          </a:p>
        </p:txBody>
      </p:sp>
      <p:sp>
        <p:nvSpPr>
          <p:cNvPr id="99" name="Google Shape;99;p19"/>
          <p:cNvSpPr txBox="1">
            <a:spLocks noGrp="1"/>
          </p:cNvSpPr>
          <p:nvPr>
            <p:ph type="body" idx="2"/>
          </p:nvPr>
        </p:nvSpPr>
        <p:spPr>
          <a:xfrm>
            <a:off x="4832400" y="393600"/>
            <a:ext cx="4311600" cy="4749900"/>
          </a:xfrm>
          <a:prstGeom prst="rect">
            <a:avLst/>
          </a:prstGeom>
          <a:solidFill>
            <a:schemeClr val="lt2"/>
          </a:solidFill>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lang="en-US"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24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Clr>
                <a:schemeClr val="dk1"/>
              </a:buClr>
              <a:buSzPts val="1100"/>
              <a:buFont typeface="Arial"/>
              <a:buNone/>
            </a:pPr>
            <a:r>
              <a:rPr lang="en-US" sz="2400" b="1" i="0" u="none" strike="noStrike" dirty="0">
                <a:solidFill>
                  <a:srgbClr val="000000"/>
                </a:solidFill>
                <a:effectLst/>
                <a:latin typeface="Playfair Display" panose="00000500000000000000" pitchFamily="2" charset="0"/>
              </a:rPr>
              <a:t>Hacking and data leaks may lead to the demise of new technologies.</a:t>
            </a:r>
            <a:endParaRPr sz="2400" b="1" dirty="0">
              <a:latin typeface="Playfair Display"/>
              <a:ea typeface="Playfair Display"/>
              <a:cs typeface="Playfair Display"/>
              <a:sym typeface="Playfair Display"/>
            </a:endParaRPr>
          </a:p>
        </p:txBody>
      </p:sp>
      <p:pic>
        <p:nvPicPr>
          <p:cNvPr id="100" name="Google Shape;100;p19"/>
          <p:cNvPicPr preferRelativeResize="0"/>
          <p:nvPr/>
        </p:nvPicPr>
        <p:blipFill>
          <a:blip r:embed="rId5">
            <a:alphaModFix/>
          </a:blip>
          <a:stretch>
            <a:fillRect/>
          </a:stretch>
        </p:blipFill>
        <p:spPr>
          <a:xfrm>
            <a:off x="4916925" y="137625"/>
            <a:ext cx="4142544" cy="2756675"/>
          </a:xfrm>
          <a:prstGeom prst="rect">
            <a:avLst/>
          </a:prstGeom>
          <a:noFill/>
          <a:ln>
            <a:noFill/>
          </a:ln>
        </p:spPr>
      </p:pic>
      <p:pic>
        <p:nvPicPr>
          <p:cNvPr id="101" name="Google Shape;101;p19"/>
          <p:cNvPicPr preferRelativeResize="0"/>
          <p:nvPr/>
        </p:nvPicPr>
        <p:blipFill>
          <a:blip r:embed="rId6">
            <a:alphaModFix/>
          </a:blip>
          <a:stretch>
            <a:fillRect/>
          </a:stretch>
        </p:blipFill>
        <p:spPr>
          <a:xfrm>
            <a:off x="0" y="2735092"/>
            <a:ext cx="4223600" cy="2227983"/>
          </a:xfrm>
          <a:prstGeom prst="rect">
            <a:avLst/>
          </a:prstGeom>
          <a:noFill/>
          <a:ln>
            <a:noFill/>
          </a:ln>
        </p:spPr>
      </p:pic>
      <p:pic>
        <p:nvPicPr>
          <p:cNvPr id="2" name="Recorded Sound">
            <a:hlinkClick r:id="" action="ppaction://media"/>
            <a:extLst>
              <a:ext uri="{FF2B5EF4-FFF2-40B4-BE49-F238E27FC236}">
                <a16:creationId xmlns:a16="http://schemas.microsoft.com/office/drawing/2014/main" id="{F120182F-6C5A-4AFE-81A6-60835CD3D5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83738" y="2328692"/>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265500" y="71100"/>
            <a:ext cx="4045200" cy="554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400"/>
              <a:t>Solutions</a:t>
            </a:r>
            <a:endParaRPr sz="3400"/>
          </a:p>
        </p:txBody>
      </p:sp>
      <p:sp>
        <p:nvSpPr>
          <p:cNvPr id="107" name="Google Shape;107;p20"/>
          <p:cNvSpPr txBox="1">
            <a:spLocks noGrp="1"/>
          </p:cNvSpPr>
          <p:nvPr>
            <p:ph type="subTitle" idx="1"/>
          </p:nvPr>
        </p:nvSpPr>
        <p:spPr>
          <a:xfrm>
            <a:off x="265500" y="639650"/>
            <a:ext cx="4045200" cy="1195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1800" b="1" i="0" u="none" strike="noStrike" dirty="0">
                <a:solidFill>
                  <a:srgbClr val="000000"/>
                </a:solidFill>
                <a:effectLst/>
                <a:latin typeface="Playfair Display" panose="00000500000000000000" pitchFamily="2" charset="0"/>
              </a:rPr>
              <a:t>Create general data protection services for all startups in the technology sector.</a:t>
            </a:r>
            <a:endParaRPr b="1" dirty="0">
              <a:latin typeface="Playfair Display" panose="00000500000000000000" pitchFamily="2" charset="0"/>
            </a:endParaRPr>
          </a:p>
        </p:txBody>
      </p:sp>
      <p:sp>
        <p:nvSpPr>
          <p:cNvPr id="108" name="Google Shape;108;p20"/>
          <p:cNvSpPr txBox="1">
            <a:spLocks noGrp="1"/>
          </p:cNvSpPr>
          <p:nvPr>
            <p:ph type="body" idx="2"/>
          </p:nvPr>
        </p:nvSpPr>
        <p:spPr>
          <a:xfrm>
            <a:off x="4953725" y="341300"/>
            <a:ext cx="3837000" cy="1195200"/>
          </a:xfrm>
          <a:prstGeom prst="rect">
            <a:avLst/>
          </a:prstGeom>
        </p:spPr>
        <p:txBody>
          <a:bodyPr spcFirstLastPara="1" wrap="square" lIns="91425" tIns="91425" rIns="91425" bIns="91425" anchor="ctr" anchorCtr="0">
            <a:normAutofit fontScale="92500" lnSpcReduction="10000"/>
          </a:bodyPr>
          <a:lstStyle/>
          <a:p>
            <a:pPr marL="0" lvl="0" indent="0" algn="ctr" rtl="0">
              <a:spcBef>
                <a:spcPts val="0"/>
              </a:spcBef>
              <a:spcAft>
                <a:spcPts val="1200"/>
              </a:spcAft>
              <a:buNone/>
            </a:pPr>
            <a:r>
              <a:rPr lang="en" sz="2700" b="1">
                <a:solidFill>
                  <a:schemeClr val="lt1"/>
                </a:solidFill>
                <a:latin typeface="Playfair Display"/>
                <a:ea typeface="Playfair Display"/>
                <a:cs typeface="Playfair Display"/>
                <a:sym typeface="Playfair Display"/>
              </a:rPr>
              <a:t>Data protection is a key foundation</a:t>
            </a:r>
            <a:endParaRPr sz="2200">
              <a:solidFill>
                <a:schemeClr val="dk1"/>
              </a:solidFill>
              <a:highlight>
                <a:srgbClr val="FFFFFF"/>
              </a:highlight>
              <a:latin typeface="Arial"/>
              <a:ea typeface="Arial"/>
              <a:cs typeface="Arial"/>
              <a:sym typeface="Arial"/>
            </a:endParaRPr>
          </a:p>
        </p:txBody>
      </p:sp>
      <p:pic>
        <p:nvPicPr>
          <p:cNvPr id="109" name="Google Shape;109;p20"/>
          <p:cNvPicPr preferRelativeResize="0"/>
          <p:nvPr/>
        </p:nvPicPr>
        <p:blipFill>
          <a:blip r:embed="rId5">
            <a:alphaModFix/>
          </a:blip>
          <a:stretch>
            <a:fillRect/>
          </a:stretch>
        </p:blipFill>
        <p:spPr>
          <a:xfrm>
            <a:off x="536350" y="1761454"/>
            <a:ext cx="7782825" cy="3408550"/>
          </a:xfrm>
          <a:prstGeom prst="rect">
            <a:avLst/>
          </a:prstGeom>
          <a:noFill/>
          <a:ln>
            <a:noFill/>
          </a:ln>
        </p:spPr>
      </p:pic>
      <p:pic>
        <p:nvPicPr>
          <p:cNvPr id="2" name="Recorded Sound">
            <a:hlinkClick r:id="" action="ppaction://media"/>
            <a:extLst>
              <a:ext uri="{FF2B5EF4-FFF2-40B4-BE49-F238E27FC236}">
                <a16:creationId xmlns:a16="http://schemas.microsoft.com/office/drawing/2014/main" id="{CED8A584-2D78-4B94-B001-04E5D29C0D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50525" y="12372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5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152400" y="199100"/>
            <a:ext cx="3486000" cy="2021586"/>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ct val="36666"/>
              <a:buFont typeface="Arial"/>
              <a:buNone/>
            </a:pPr>
            <a:r>
              <a:rPr lang="en" sz="3000" b="1" dirty="0">
                <a:solidFill>
                  <a:schemeClr val="lt1"/>
                </a:solidFill>
                <a:latin typeface="Playfair Display"/>
                <a:ea typeface="Playfair Display"/>
                <a:cs typeface="Playfair Display"/>
                <a:sym typeface="Playfair Display"/>
              </a:rPr>
              <a:t>Data leaks and hacks can be the downfall of emerging technology</a:t>
            </a:r>
            <a:endParaRPr dirty="0">
              <a:solidFill>
                <a:schemeClr val="lt1"/>
              </a:solidFill>
            </a:endParaRPr>
          </a:p>
        </p:txBody>
      </p:sp>
      <p:sp>
        <p:nvSpPr>
          <p:cNvPr id="115" name="Google Shape;115;p21"/>
          <p:cNvSpPr txBox="1"/>
          <p:nvPr/>
        </p:nvSpPr>
        <p:spPr>
          <a:xfrm>
            <a:off x="4958550" y="533175"/>
            <a:ext cx="3572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700">
              <a:solidFill>
                <a:schemeClr val="lt1"/>
              </a:solidFill>
              <a:latin typeface="Old Standard TT"/>
              <a:ea typeface="Old Standard TT"/>
              <a:cs typeface="Old Standard TT"/>
              <a:sym typeface="Old Standard TT"/>
            </a:endParaRPr>
          </a:p>
        </p:txBody>
      </p:sp>
      <p:sp>
        <p:nvSpPr>
          <p:cNvPr id="116" name="Google Shape;116;p21"/>
          <p:cNvSpPr txBox="1">
            <a:spLocks noGrp="1"/>
          </p:cNvSpPr>
          <p:nvPr>
            <p:ph type="body" idx="4294967295"/>
          </p:nvPr>
        </p:nvSpPr>
        <p:spPr>
          <a:xfrm>
            <a:off x="4572000" y="137774"/>
            <a:ext cx="4572000" cy="2136699"/>
          </a:xfrm>
          <a:prstGeom prst="rect">
            <a:avLst/>
          </a:prstGeom>
          <a:solidFill>
            <a:schemeClr val="lt2"/>
          </a:solidFill>
        </p:spPr>
        <p:txBody>
          <a:bodyPr spcFirstLastPara="1" wrap="square" lIns="91425" tIns="91425" rIns="91425" bIns="91425" anchor="t" anchorCtr="0">
            <a:normAutofit fontScale="92500" lnSpcReduction="20000"/>
          </a:bodyPr>
          <a:lstStyle/>
          <a:p>
            <a:pPr marL="0" lvl="0" indent="0" algn="ctr" rtl="0">
              <a:lnSpc>
                <a:spcPct val="100000"/>
              </a:lnSpc>
              <a:spcBef>
                <a:spcPts val="0"/>
              </a:spcBef>
              <a:spcAft>
                <a:spcPts val="0"/>
              </a:spcAft>
              <a:buNone/>
            </a:pPr>
            <a:r>
              <a:rPr lang="en" sz="3300" b="1" dirty="0">
                <a:latin typeface="Playfair Display"/>
                <a:ea typeface="Playfair Display"/>
                <a:cs typeface="Playfair Display"/>
                <a:sym typeface="Playfair Display"/>
              </a:rPr>
              <a:t>Data Privacy</a:t>
            </a:r>
            <a:endParaRPr sz="33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r>
              <a:rPr lang="en" sz="3300" b="1" dirty="0">
                <a:latin typeface="Playfair Display"/>
                <a:ea typeface="Playfair Display"/>
                <a:cs typeface="Playfair Display"/>
                <a:sym typeface="Playfair Display"/>
              </a:rPr>
              <a:t>Solution:</a:t>
            </a:r>
          </a:p>
          <a:p>
            <a:pPr marL="0" lvl="0" indent="0" algn="ctr" rtl="0">
              <a:lnSpc>
                <a:spcPct val="100000"/>
              </a:lnSpc>
              <a:spcBef>
                <a:spcPts val="0"/>
              </a:spcBef>
              <a:spcAft>
                <a:spcPts val="0"/>
              </a:spcAft>
              <a:buNone/>
            </a:pPr>
            <a:endParaRPr sz="33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r>
              <a:rPr lang="en" sz="3300" b="1" dirty="0">
                <a:latin typeface="Playfair Display"/>
                <a:ea typeface="Playfair Display"/>
                <a:cs typeface="Playfair Display"/>
                <a:sym typeface="Playfair Display"/>
              </a:rPr>
              <a:t>Build Security into everything!</a:t>
            </a:r>
            <a:endParaRPr sz="3300" b="1"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a:p>
            <a:pPr marL="0" lvl="0" indent="0" algn="ctr" rtl="0">
              <a:lnSpc>
                <a:spcPct val="100000"/>
              </a:lnSpc>
              <a:spcBef>
                <a:spcPts val="0"/>
              </a:spcBef>
              <a:spcAft>
                <a:spcPts val="0"/>
              </a:spcAft>
              <a:buNone/>
            </a:pPr>
            <a:endParaRPr sz="3000" b="1" dirty="0">
              <a:latin typeface="Playfair Display"/>
              <a:ea typeface="Playfair Display"/>
              <a:cs typeface="Playfair Display"/>
              <a:sym typeface="Playfair Display"/>
            </a:endParaRPr>
          </a:p>
        </p:txBody>
      </p:sp>
      <p:pic>
        <p:nvPicPr>
          <p:cNvPr id="117" name="Google Shape;117;p21"/>
          <p:cNvPicPr preferRelativeResize="0"/>
          <p:nvPr/>
        </p:nvPicPr>
        <p:blipFill>
          <a:blip r:embed="rId5">
            <a:alphaModFix/>
          </a:blip>
          <a:stretch>
            <a:fillRect/>
          </a:stretch>
        </p:blipFill>
        <p:spPr>
          <a:xfrm>
            <a:off x="152400" y="2147350"/>
            <a:ext cx="8621850" cy="2858375"/>
          </a:xfrm>
          <a:prstGeom prst="rect">
            <a:avLst/>
          </a:prstGeom>
          <a:noFill/>
          <a:ln>
            <a:noFill/>
          </a:ln>
        </p:spPr>
      </p:pic>
      <p:pic>
        <p:nvPicPr>
          <p:cNvPr id="2" name="Recorded Sound">
            <a:hlinkClick r:id="" action="ppaction://media"/>
            <a:extLst>
              <a:ext uri="{FF2B5EF4-FFF2-40B4-BE49-F238E27FC236}">
                <a16:creationId xmlns:a16="http://schemas.microsoft.com/office/drawing/2014/main" id="{529BC432-E8B6-46AC-BC4D-3EBD2DFA0D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24950" y="63012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8AA16063B72C4A8D05EB570FAEC012" ma:contentTypeVersion="2" ma:contentTypeDescription="Create a new document." ma:contentTypeScope="" ma:versionID="c629901dfd8b1e79011175072298f35e">
  <xsd:schema xmlns:xsd="http://www.w3.org/2001/XMLSchema" xmlns:xs="http://www.w3.org/2001/XMLSchema" xmlns:p="http://schemas.microsoft.com/office/2006/metadata/properties" xmlns:ns3="e1780050-eadb-49a4-8c30-c17ab605dd8e" targetNamespace="http://schemas.microsoft.com/office/2006/metadata/properties" ma:root="true" ma:fieldsID="0b73eb042783f3045b52b1a0c8fec2f4" ns3:_="">
    <xsd:import namespace="e1780050-eadb-49a4-8c30-c17ab605dd8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80050-eadb-49a4-8c30-c17ab605d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B5819D-B93A-457A-A216-2E03C7DD4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780050-eadb-49a4-8c30-c17ab605dd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4BB240-ED13-49CC-A5C7-302FBC5D0D82}">
  <ds:schemaRefs>
    <ds:schemaRef ds:uri="http://schemas.microsoft.com/sharepoint/v3/contenttype/forms"/>
  </ds:schemaRefs>
</ds:datastoreItem>
</file>

<file path=customXml/itemProps3.xml><?xml version="1.0" encoding="utf-8"?>
<ds:datastoreItem xmlns:ds="http://schemas.openxmlformats.org/officeDocument/2006/customXml" ds:itemID="{049D6272-0993-4936-8AF2-15D0ED992E6D}">
  <ds:schemaRefs>
    <ds:schemaRef ds:uri="http://www.w3.org/XML/1998/namespace"/>
    <ds:schemaRef ds:uri="http://schemas.openxmlformats.org/package/2006/metadata/core-properties"/>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e1780050-eadb-49a4-8c30-c17ab605dd8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81</TotalTime>
  <Words>768</Words>
  <Application>Microsoft Office PowerPoint</Application>
  <PresentationFormat>On-screen Show (16:9)</PresentationFormat>
  <Paragraphs>96</Paragraphs>
  <Slides>15</Slides>
  <Notes>15</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Playfair Display</vt:lpstr>
      <vt:lpstr>Old Standard TT</vt:lpstr>
      <vt:lpstr>Paperback</vt:lpstr>
      <vt:lpstr>Unintended Consequence for Emerging Technology:  Data Privacy</vt:lpstr>
      <vt:lpstr>Overview:</vt:lpstr>
      <vt:lpstr>PowerPoint Presentation</vt:lpstr>
      <vt:lpstr>How did this become an issue in Tech?  Additional difficulties for privacy rights and laws are brought on by new technology. Many technology benefits come with a risk to your privacy.  Personally identifiable information, is one of the main issues with data privacy. The number and accuracy of data in our technologically advanced society make it difficult to manage millions, if not billions, of data records.  </vt:lpstr>
      <vt:lpstr>How technology use can led to data hacks and leaks of information?</vt:lpstr>
      <vt:lpstr>PowerPoint Presentation</vt:lpstr>
      <vt:lpstr>PowerPoint Presentation</vt:lpstr>
      <vt:lpstr>Solutions</vt:lpstr>
      <vt:lpstr>Data leaks and hacks can be the downfall of emerging technology</vt:lpstr>
      <vt:lpstr>PowerPoint Presentation</vt:lpstr>
      <vt:lpstr>Data Privacy Solution: Ad blockers and regulating app access are two methods to lessen data privacy leaks. </vt:lpstr>
      <vt:lpstr>PowerPoint Presentation</vt:lpstr>
      <vt:lpstr>ACET</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Unintended Consequence for Emerging Technology:  Data Privacy</dc:title>
  <dc:creator>Buggs, Breighel</dc:creator>
  <cp:lastModifiedBy>Buggs, Breighel</cp:lastModifiedBy>
  <cp:revision>9</cp:revision>
  <dcterms:modified xsi:type="dcterms:W3CDTF">2022-10-04T00:40:44Z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0x010100608AA16063B72C4A8D05EB570FAEC012</vt:lpwstr>
  </property>
</Properties>
</file>