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  <p:embeddedFont>
      <p:font typeface="Cherry Cream Soda"/>
      <p:regular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schemas.openxmlformats.org/officeDocument/2006/relationships/font" Target="fonts/CherryCreamSoda-regular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3cc2eaa86a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3cc2eaa86a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3cc2eaa86a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3cc2eaa86a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3cc2eaa86a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3cc2eaa86a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3cc2eaa86a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13cc2eaa86a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3cc2eaa86a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3cc2eaa86a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3cc2eaa86a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3cc2eaa86a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0" y="481850"/>
            <a:ext cx="7429500" cy="1347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herry Cream Soda"/>
                <a:ea typeface="Cherry Cream Soda"/>
                <a:cs typeface="Cherry Cream Soda"/>
                <a:sym typeface="Cherry Cream Soda"/>
              </a:rPr>
              <a:t>MOOCs (Massive Open Online Courses)</a:t>
            </a:r>
            <a:endParaRPr>
              <a:latin typeface="Cherry Cream Soda"/>
              <a:ea typeface="Cherry Cream Soda"/>
              <a:cs typeface="Cherry Cream Soda"/>
              <a:sym typeface="Cherry Cream Soda"/>
            </a:endParaRPr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82748" y="1829750"/>
            <a:ext cx="68019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herry Cream Soda"/>
                <a:ea typeface="Cherry Cream Soda"/>
                <a:cs typeface="Cherry Cream Soda"/>
                <a:sym typeface="Cherry Cream Soda"/>
              </a:rPr>
              <a:t>By: Breighel Buggs</a:t>
            </a:r>
            <a:endParaRPr>
              <a:latin typeface="Cherry Cream Soda"/>
              <a:ea typeface="Cherry Cream Soda"/>
              <a:cs typeface="Cherry Cream Soda"/>
              <a:sym typeface="Cherry Cream Soda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74700" y="2442900"/>
            <a:ext cx="5954800" cy="253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263400" y="179300"/>
            <a:ext cx="4045200" cy="125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MOOCs?</a:t>
            </a:r>
            <a:endParaRPr/>
          </a:p>
        </p:txBody>
      </p:sp>
      <p:sp>
        <p:nvSpPr>
          <p:cNvPr id="93" name="Google Shape;93;p14"/>
          <p:cNvSpPr txBox="1"/>
          <p:nvPr>
            <p:ph idx="2" type="body"/>
          </p:nvPr>
        </p:nvSpPr>
        <p:spPr>
          <a:xfrm>
            <a:off x="4930600" y="179300"/>
            <a:ext cx="4146300" cy="488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MOOCs are Online courses that provide a </a:t>
            </a:r>
            <a:r>
              <a:rPr lang="en"/>
              <a:t>variety of topics designed to be taken completely online.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Massive- Classes may consist of up to 100,000+ students.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Open- Registration is open to students on a global scale.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Online- The course is taken virtually.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Courses- They are similar to college courses, but are not for college credit. Certificate programs are often the result of taking MOOCs for personal elearning advancement.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725725"/>
            <a:ext cx="4572000" cy="298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/>
          <p:nvPr>
            <p:ph type="title"/>
          </p:nvPr>
        </p:nvSpPr>
        <p:spPr>
          <a:xfrm>
            <a:off x="199225" y="296300"/>
            <a:ext cx="6534300" cy="1141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enroll in MOOCs?</a:t>
            </a:r>
            <a:endParaRPr/>
          </a:p>
        </p:txBody>
      </p:sp>
      <p:sp>
        <p:nvSpPr>
          <p:cNvPr id="100" name="Google Shape;100;p15"/>
          <p:cNvSpPr txBox="1"/>
          <p:nvPr/>
        </p:nvSpPr>
        <p:spPr>
          <a:xfrm>
            <a:off x="996075" y="1233625"/>
            <a:ext cx="7072200" cy="37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lt1"/>
                </a:solidFill>
              </a:rPr>
              <a:t>There are numerous benefits to taking a free online course.</a:t>
            </a:r>
            <a:endParaRPr sz="23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lt1"/>
                </a:solidFill>
              </a:rPr>
              <a:t>The benefits of participating in MOOCs include: </a:t>
            </a:r>
            <a:endParaRPr sz="23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lt1"/>
                </a:solidFill>
              </a:rPr>
              <a:t>-low costs </a:t>
            </a:r>
            <a:endParaRPr sz="23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lt1"/>
                </a:solidFill>
              </a:rPr>
              <a:t>-professionals and professors from major universities ensure that the curriculum's quality is top tier</a:t>
            </a:r>
            <a:endParaRPr sz="23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lt1"/>
                </a:solidFill>
              </a:rPr>
              <a:t>-global accessibility</a:t>
            </a:r>
            <a:endParaRPr sz="23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lt1"/>
                </a:solidFill>
              </a:rPr>
              <a:t>-many free </a:t>
            </a:r>
            <a:r>
              <a:rPr lang="en" sz="2300">
                <a:solidFill>
                  <a:schemeClr val="lt1"/>
                </a:solidFill>
              </a:rPr>
              <a:t>certificate</a:t>
            </a:r>
            <a:r>
              <a:rPr lang="en" sz="2300">
                <a:solidFill>
                  <a:schemeClr val="lt1"/>
                </a:solidFill>
              </a:rPr>
              <a:t> courses</a:t>
            </a:r>
            <a:endParaRPr sz="2000">
              <a:solidFill>
                <a:srgbClr val="1D1D1B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Could our campus </a:t>
            </a:r>
            <a:r>
              <a:rPr lang="en"/>
              <a:t>faculty</a:t>
            </a:r>
            <a:r>
              <a:rPr lang="en"/>
              <a:t> do </a:t>
            </a:r>
            <a:r>
              <a:rPr lang="en"/>
              <a:t>MOOCs? </a:t>
            </a:r>
            <a:endParaRPr/>
          </a:p>
        </p:txBody>
      </p:sp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311700" y="1229875"/>
            <a:ext cx="8520600" cy="114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Yes! Our university can create certificate programs using the MOOCs format of elearning that is catered to individuals that are taking courses to advance their skills in a particular area of expertise. </a:t>
            </a:r>
            <a:endParaRPr/>
          </a:p>
        </p:txBody>
      </p:sp>
      <p:sp>
        <p:nvSpPr>
          <p:cNvPr id="107" name="Google Shape;107;p16"/>
          <p:cNvSpPr txBox="1"/>
          <p:nvPr>
            <p:ph type="title"/>
          </p:nvPr>
        </p:nvSpPr>
        <p:spPr>
          <a:xfrm>
            <a:off x="311700" y="2470175"/>
            <a:ext cx="60960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Should We MOOC?</a:t>
            </a:r>
            <a:endParaRPr/>
          </a:p>
        </p:txBody>
      </p:sp>
      <p:sp>
        <p:nvSpPr>
          <p:cNvPr id="108" name="Google Shape;108;p16"/>
          <p:cNvSpPr txBox="1"/>
          <p:nvPr/>
        </p:nvSpPr>
        <p:spPr>
          <a:xfrm>
            <a:off x="311700" y="3077975"/>
            <a:ext cx="5458500" cy="189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Yes! </a:t>
            </a:r>
            <a:r>
              <a:rPr lang="en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This will  provide additional revenue for the university.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Provides a curriculum that is not costly and will encourage more students to take specialty courses for the betterment of their individual careers.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265500" y="298200"/>
            <a:ext cx="4045200" cy="2435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we build a MOOCs, who would enroll or participate?</a:t>
            </a:r>
            <a:endParaRPr/>
          </a:p>
        </p:txBody>
      </p:sp>
      <p:sp>
        <p:nvSpPr>
          <p:cNvPr id="114" name="Google Shape;114;p17"/>
          <p:cNvSpPr txBox="1"/>
          <p:nvPr>
            <p:ph idx="2" type="body"/>
          </p:nvPr>
        </p:nvSpPr>
        <p:spPr>
          <a:xfrm>
            <a:off x="4572000" y="0"/>
            <a:ext cx="4572000" cy="514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College and university students, individuals looking to specialize in a specific career, and other individuals on a global level that are wanting to take courses for learning and advancement.</a:t>
            </a:r>
            <a:endParaRPr sz="2700"/>
          </a:p>
        </p:txBody>
      </p:sp>
      <p:pic>
        <p:nvPicPr>
          <p:cNvPr id="115" name="Google Shape;11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500" y="2733600"/>
            <a:ext cx="3629200" cy="2237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/>
          <p:nvPr>
            <p:ph type="title"/>
          </p:nvPr>
        </p:nvSpPr>
        <p:spPr>
          <a:xfrm>
            <a:off x="0" y="0"/>
            <a:ext cx="91440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would offering MOOCs serve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institutional mission?</a:t>
            </a:r>
            <a:endParaRPr/>
          </a:p>
        </p:txBody>
      </p:sp>
      <p:sp>
        <p:nvSpPr>
          <p:cNvPr id="121" name="Google Shape;121;p18"/>
          <p:cNvSpPr txBox="1"/>
          <p:nvPr>
            <p:ph idx="1" type="body"/>
          </p:nvPr>
        </p:nvSpPr>
        <p:spPr>
          <a:xfrm>
            <a:off x="99600" y="1016000"/>
            <a:ext cx="9044400" cy="386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Prior to enrolling in a full university course, using the MOOCs courses, trainings, and certificate programs that better ourselves are beneficial and is a terrific way to learn more about the different specialities in your specific industry. Discovery of new prospective careers and hobbies is what college is all about.</a:t>
            </a:r>
            <a:endParaRPr sz="2400"/>
          </a:p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en" sz="2400"/>
              <a:t>With a varied range of professionals and students, you can learn from, MOOCs provides an </a:t>
            </a:r>
            <a:r>
              <a:rPr lang="en" sz="2400"/>
              <a:t>increase</a:t>
            </a:r>
            <a:r>
              <a:rPr lang="en" sz="2400"/>
              <a:t> of the </a:t>
            </a:r>
            <a:r>
              <a:rPr lang="en" sz="2400"/>
              <a:t>diverse</a:t>
            </a:r>
            <a:r>
              <a:rPr lang="en" sz="2400"/>
              <a:t> learning environment.</a:t>
            </a:r>
            <a:endParaRPr sz="2400">
              <a:solidFill>
                <a:srgbClr val="1D1D1B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324975" y="795625"/>
            <a:ext cx="8495100" cy="402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By: Breighel Buggs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AFAFA"/>
                </a:solidFill>
                <a:latin typeface="Cherry Cream Soda"/>
                <a:ea typeface="Cherry Cream Soda"/>
                <a:cs typeface="Cherry Cream Soda"/>
                <a:sym typeface="Cherry Cream Soda"/>
              </a:rPr>
              <a:t>Mehta, N. (2011). “What Is MOOC-Based Learning?” ELearning Industry, 12 May 2021, https://elearningindustry.com/mooc-based-learning-advantages-and-disadvantages. Retrieved July 12, 2022,</a:t>
            </a:r>
            <a:r>
              <a:rPr lang="en" sz="1800">
                <a:latin typeface="Cherry Cream Soda"/>
                <a:ea typeface="Cherry Cream Soda"/>
                <a:cs typeface="Cherry Cream Soda"/>
                <a:sym typeface="Cherry Cream Soda"/>
              </a:rPr>
              <a:t> </a:t>
            </a:r>
            <a:endParaRPr sz="1800">
              <a:latin typeface="Cherry Cream Soda"/>
              <a:ea typeface="Cherry Cream Soda"/>
              <a:cs typeface="Cherry Cream Soda"/>
              <a:sym typeface="Cherry Cream Sod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